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76"/>
  </p:notesMasterIdLst>
  <p:handoutMasterIdLst>
    <p:handoutMasterId r:id="rId77"/>
  </p:handoutMasterIdLst>
  <p:sldIdLst>
    <p:sldId id="416" r:id="rId6"/>
    <p:sldId id="1199" r:id="rId7"/>
    <p:sldId id="1200" r:id="rId8"/>
    <p:sldId id="1201" r:id="rId9"/>
    <p:sldId id="1166" r:id="rId10"/>
    <p:sldId id="1167" r:id="rId11"/>
    <p:sldId id="1168" r:id="rId12"/>
    <p:sldId id="1169" r:id="rId13"/>
    <p:sldId id="1170" r:id="rId14"/>
    <p:sldId id="1171" r:id="rId15"/>
    <p:sldId id="1174" r:id="rId16"/>
    <p:sldId id="1178" r:id="rId17"/>
    <p:sldId id="1189" r:id="rId18"/>
    <p:sldId id="1190" r:id="rId19"/>
    <p:sldId id="1188" r:id="rId20"/>
    <p:sldId id="1244" r:id="rId21"/>
    <p:sldId id="1245" r:id="rId22"/>
    <p:sldId id="1246" r:id="rId23"/>
    <p:sldId id="1247" r:id="rId24"/>
    <p:sldId id="1248" r:id="rId25"/>
    <p:sldId id="1243" r:id="rId26"/>
    <p:sldId id="1197" r:id="rId27"/>
    <p:sldId id="1198" r:id="rId28"/>
    <p:sldId id="1192" r:id="rId29"/>
    <p:sldId id="1193" r:id="rId30"/>
    <p:sldId id="1194" r:id="rId31"/>
    <p:sldId id="1195" r:id="rId32"/>
    <p:sldId id="1196" r:id="rId33"/>
    <p:sldId id="1255" r:id="rId34"/>
    <p:sldId id="1256" r:id="rId35"/>
    <p:sldId id="1257" r:id="rId36"/>
    <p:sldId id="1180" r:id="rId37"/>
    <p:sldId id="1181" r:id="rId38"/>
    <p:sldId id="1182" r:id="rId39"/>
    <p:sldId id="1183" r:id="rId40"/>
    <p:sldId id="1185" r:id="rId41"/>
    <p:sldId id="1186" r:id="rId42"/>
    <p:sldId id="1187" r:id="rId43"/>
    <p:sldId id="1258" r:id="rId44"/>
    <p:sldId id="1265" r:id="rId45"/>
    <p:sldId id="1276" r:id="rId46"/>
    <p:sldId id="1277" r:id="rId47"/>
    <p:sldId id="1267" r:id="rId48"/>
    <p:sldId id="1260" r:id="rId49"/>
    <p:sldId id="1261" r:id="rId50"/>
    <p:sldId id="1262" r:id="rId51"/>
    <p:sldId id="1263" r:id="rId52"/>
    <p:sldId id="1259" r:id="rId53"/>
    <p:sldId id="1266" r:id="rId54"/>
    <p:sldId id="1278" r:id="rId55"/>
    <p:sldId id="1264" r:id="rId56"/>
    <p:sldId id="1274" r:id="rId57"/>
    <p:sldId id="1272" r:id="rId58"/>
    <p:sldId id="1251" r:id="rId59"/>
    <p:sldId id="1249" r:id="rId60"/>
    <p:sldId id="1252" r:id="rId61"/>
    <p:sldId id="1270" r:id="rId62"/>
    <p:sldId id="1271" r:id="rId63"/>
    <p:sldId id="1285" r:id="rId64"/>
    <p:sldId id="1268" r:id="rId65"/>
    <p:sldId id="1284" r:id="rId66"/>
    <p:sldId id="1163" r:id="rId67"/>
    <p:sldId id="1164" r:id="rId68"/>
    <p:sldId id="1275" r:id="rId69"/>
    <p:sldId id="1165" r:id="rId70"/>
    <p:sldId id="1281" r:id="rId71"/>
    <p:sldId id="1282" r:id="rId72"/>
    <p:sldId id="1283" r:id="rId73"/>
    <p:sldId id="1250" r:id="rId74"/>
    <p:sldId id="1025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0408" autoAdjust="0"/>
  </p:normalViewPr>
  <p:slideViewPr>
    <p:cSldViewPr snapToGrid="0" snapToObjects="1">
      <p:cViewPr varScale="1">
        <p:scale>
          <a:sx n="111" d="100"/>
          <a:sy n="111" d="100"/>
        </p:scale>
        <p:origin x="212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2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16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17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18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19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20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21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3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TODO: Include the math on the right. </a:t>
            </a:r>
          </a:p>
          <a:p>
            <a:r>
              <a:rPr lang="en-US" baseline="0" dirty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saw with XOR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4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Make pixels </a:t>
            </a:r>
            <a:r>
              <a:rPr lang="en-US" dirty="0" err="1"/>
              <a:t>greyscle</a:t>
            </a:r>
            <a:endParaRPr lang="en-US" dirty="0"/>
          </a:p>
          <a:p>
            <a:r>
              <a:rPr lang="en-US" dirty="0"/>
              <a:t>TODO:</a:t>
            </a:r>
            <a:r>
              <a:rPr lang="en-US" baseline="0" dirty="0"/>
              <a:t> Increase size of 1</a:t>
            </a:r>
            <a:r>
              <a:rPr lang="en-US" baseline="30000" dirty="0"/>
              <a:t>st</a:t>
            </a:r>
            <a:r>
              <a:rPr lang="en-US" baseline="0" dirty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called feed forward?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Cut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with a 1 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63" r:id="rId14"/>
    <p:sldLayoutId id="2147483765" r:id="rId15"/>
    <p:sldLayoutId id="2147483767" r:id="rId16"/>
    <p:sldLayoutId id="2147483771" r:id="rId17"/>
    <p:sldLayoutId id="2147483777" r:id="rId1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6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5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wmf"/><Relationship Id="rId12" Type="http://schemas.openxmlformats.org/officeDocument/2006/relationships/image" Target="../media/image12.png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0.wmf"/><Relationship Id="rId5" Type="http://schemas.openxmlformats.org/officeDocument/2006/relationships/image" Target="../media/image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wmf"/><Relationship Id="rId14" Type="http://schemas.openxmlformats.org/officeDocument/2006/relationships/image" Target="../media/image11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1.wmf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0.wmf"/><Relationship Id="rId4" Type="http://schemas.openxmlformats.org/officeDocument/2006/relationships/oleObject" Target="../embeddings/oleObject9.bin"/><Relationship Id="rId9" Type="http://schemas.openxmlformats.org/officeDocument/2006/relationships/image" Target="../media/image32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12.bin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6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30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5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5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5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7" Type="http://schemas.openxmlformats.org/officeDocument/2006/relationships/image" Target="../media/image2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4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589" y="2136803"/>
            <a:ext cx="7444275" cy="2089252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Introduction to Neural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39922" y="4802334"/>
            <a:ext cx="3481897" cy="108191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Original slides by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Matt </a:t>
            </a:r>
            <a:r>
              <a:rPr lang="en-US" dirty="0" err="1">
                <a:solidFill>
                  <a:srgbClr val="000000"/>
                </a:solidFill>
              </a:rPr>
              <a:t>Gormley</a:t>
            </a:r>
            <a:r>
              <a:rPr lang="en-US" dirty="0">
                <a:solidFill>
                  <a:srgbClr val="000000"/>
                </a:solidFill>
              </a:rPr>
              <a:t> and Eric Xing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Carnegie Mellon</a:t>
            </a:r>
          </a:p>
          <a:p>
            <a:pPr algn="r"/>
            <a:endParaRPr lang="en-US" dirty="0"/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-2247900" y="125413"/>
            <a:ext cx="2438400" cy="420688"/>
            <a:chOff x="0" y="6"/>
            <a:chExt cx="1248" cy="265"/>
          </a:xfrm>
        </p:grpSpPr>
        <p:sp>
          <p:nvSpPr>
            <p:cNvPr id="8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 dirty="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9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67000" y="125413"/>
            <a:ext cx="430213" cy="449263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="1" dirty="0"/>
              <a:t>Readings:</a:t>
            </a:r>
          </a:p>
          <a:p>
            <a:pPr algn="l"/>
            <a:r>
              <a:rPr lang="en-US" sz="1500" dirty="0"/>
              <a:t>Mitchell Ch. 4 (chapter posted on BB)</a:t>
            </a:r>
          </a:p>
          <a:p>
            <a:pPr algn="l"/>
            <a:r>
              <a:rPr lang="en-US" sz="1500" dirty="0"/>
              <a:t>Deep Learning Book Ch. 6 </a:t>
            </a:r>
            <a:br>
              <a:rPr lang="en-US" sz="1500" dirty="0"/>
            </a:br>
            <a:r>
              <a:rPr lang="en-US" sz="1500" dirty="0"/>
              <a:t>(and previous chapters as necessary)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/>
              <a:t>MIE1516: Structured Inference and Learning</a:t>
            </a:r>
          </a:p>
        </p:txBody>
      </p:sp>
    </p:spTree>
    <p:extLst>
      <p:ext uri="{BB962C8B-B14F-4D97-AF65-F5344CB8AC3E}">
        <p14:creationId xmlns:p14="http://schemas.microsoft.com/office/powerpoint/2010/main" val="1677507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Goals for Today’s Lecture</a:t>
            </a:r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/>
              <a:t>Explore a </a:t>
            </a:r>
            <a:r>
              <a:rPr lang="en-US" b="1" dirty="0"/>
              <a:t>new class of decision functions </a:t>
            </a:r>
            <a:br>
              <a:rPr lang="en-US" b="1" dirty="0"/>
            </a:br>
            <a:r>
              <a:rPr lang="en-US" dirty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/>
              <a:t>Consider </a:t>
            </a:r>
            <a:r>
              <a:rPr lang="en-US" b="1" dirty="0"/>
              <a:t>variants of this recipe </a:t>
            </a:r>
            <a:r>
              <a:rPr lang="en-US" dirty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Face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Not a face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1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>
                <a:latin typeface="Arial"/>
                <a:cs typeface="Arial"/>
              </a:rPr>
              <a:t>θ</a:t>
            </a:r>
            <a:r>
              <a:rPr lang="en-US" sz="2600" baseline="-25000" dirty="0" err="1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19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Terminology Mappings</a:t>
            </a:r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21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Features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=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D &lt; 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hidden layers: linear classifier</a:t>
            </a:r>
          </a:p>
          <a:p>
            <a:pPr lvl="1"/>
            <a:r>
              <a:rPr lang="en-US" dirty="0" err="1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4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5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6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3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" name="Picture" r:id="rId4" imgW="4594320" imgH="1935000" progId="Word.Picture.8">
                  <p:embed/>
                </p:oleObj>
              </mc:Choice>
              <mc:Fallback>
                <p:oleObj name="Picture" r:id="rId4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" name="Picture" r:id="rId6" imgW="3714840" imgH="1828800" progId="Word.Picture.8">
                  <p:embed/>
                </p:oleObj>
              </mc:Choice>
              <mc:Fallback>
                <p:oleObj name="Picture" r:id="rId6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4" name="Equation" r:id="rId8" imgW="774360" imgH="507960" progId="Equation.3">
                    <p:embed/>
                  </p:oleObj>
                </mc:Choice>
                <mc:Fallback>
                  <p:oleObj name="Equation" r:id="rId8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5" name="Equation" r:id="rId10" imgW="1244520" imgH="482400" progId="Equation.3">
                    <p:embed/>
                  </p:oleObj>
                </mc:Choice>
                <mc:Fallback>
                  <p:oleObj name="Equation" r:id="rId10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=""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="" xmlns:a14="http://schemas.microsoft.com/office/drawing/2010/main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" name="Picture" r:id="rId13" imgW="4229280" imgH="2400480" progId="Word.Picture.8">
                  <p:embed/>
                </p:oleObj>
              </mc:Choice>
              <mc:Fallback>
                <p:oleObj name="Picture" r:id="rId13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hidden layer</a:t>
            </a:r>
          </a:p>
          <a:p>
            <a:pPr lvl="1"/>
            <a:r>
              <a:rPr lang="en-US" dirty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8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9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0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Boundary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/>
              <a:t>2 hidden layers</a:t>
            </a:r>
          </a:p>
          <a:p>
            <a:pPr lvl="1"/>
            <a:r>
              <a:rPr lang="en-US" dirty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2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3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4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Next lecture: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Deeper Networks</a:t>
            </a:r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lecture: Making the neural networks deeper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1</a:t>
            </a:r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2</a:t>
            </a:r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Layer 3</a:t>
            </a:r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Face Recognition:</a:t>
            </a:r>
          </a:p>
          <a:p>
            <a:pPr lvl="1"/>
            <a:r>
              <a:rPr lang="en-US" dirty="0"/>
              <a:t>Deep Network can build up increasingly higher levels of abstraction</a:t>
            </a:r>
          </a:p>
          <a:p>
            <a:pPr lvl="1"/>
            <a:r>
              <a:rPr lang="en-US" dirty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Different Levels of Abstraction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from </a:t>
            </a:r>
            <a:r>
              <a:rPr lang="en-US" dirty="0" err="1"/>
              <a:t>Honglak</a:t>
            </a:r>
            <a:r>
              <a:rPr lang="en-US" dirty="0"/>
              <a:t> Lee (NIPS 2010)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1</a:t>
              </a:r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2</a:t>
              </a:r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Layer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humans:</a:t>
            </a:r>
          </a:p>
          <a:p>
            <a:pPr lvl="1"/>
            <a:r>
              <a:rPr lang="en-US" dirty="0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0.001 second</a:t>
            </a:r>
          </a:p>
          <a:p>
            <a:pPr lvl="1"/>
            <a:r>
              <a:rPr lang="en-US" dirty="0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10</a:t>
            </a:r>
            <a:r>
              <a:rPr lang="en-US" baseline="30000" dirty="0"/>
              <a:t>10</a:t>
            </a:r>
          </a:p>
          <a:p>
            <a:pPr lvl="1"/>
            <a:r>
              <a:rPr lang="en-US" dirty="0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10</a:t>
            </a:r>
            <a:r>
              <a:rPr lang="en-US" baseline="30000" dirty="0"/>
              <a:t>4-5</a:t>
            </a:r>
          </a:p>
          <a:p>
            <a:pPr lvl="1"/>
            <a:r>
              <a:rPr lang="en-US" dirty="0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0.1 second</a:t>
            </a:r>
          </a:p>
          <a:p>
            <a:pPr lvl="1"/>
            <a:r>
              <a:rPr lang="en-US" dirty="0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ym typeface="Wingdings" pitchFamily="2" charset="2"/>
              </a:rPr>
              <a:t>	 much parallel computation</a:t>
            </a:r>
          </a:p>
          <a:p>
            <a:r>
              <a:rPr lang="en-US" dirty="0"/>
              <a:t>Properties of artificial neural nets (ANN)</a:t>
            </a:r>
          </a:p>
          <a:p>
            <a:pPr lvl="1"/>
            <a:r>
              <a:rPr lang="en-US" dirty="0"/>
              <a:t>Many neuron-like threshold switching units</a:t>
            </a:r>
          </a:p>
          <a:p>
            <a:pPr lvl="1"/>
            <a:r>
              <a:rPr lang="en-US" dirty="0"/>
              <a:t>Many weighted interconnections among units</a:t>
            </a:r>
          </a:p>
          <a:p>
            <a:pPr lvl="1"/>
            <a:r>
              <a:rPr lang="en-US" dirty="0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Neural Network Architectures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Form of objective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3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we’ve assumed that the activation function (nonlinearity) is always the sigmoid function…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43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/>
                <a:t>Sigmoid / Logistic Function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9" name="Equation" r:id="rId5" imgW="1206500" imgH="393700" progId="Equation.3">
                    <p:embed/>
                  </p:oleObj>
                </mc:Choice>
                <mc:Fallback>
                  <p:oleObj name="Equation" r:id="rId5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/>
              <a:t>The logistic is not widely used in modern ANNs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Alternate 1: </a:t>
            </a:r>
            <a:r>
              <a:rPr lang="en-US" sz="2400" dirty="0" err="1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Like logistic function but shifted to range [-1, +1]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 Stats 2010</a:t>
            </a:r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sigmoid </a:t>
            </a:r>
            <a:br>
              <a:rPr lang="en-US" dirty="0"/>
            </a:br>
            <a:r>
              <a:rPr lang="en-US" dirty="0"/>
              <a:t>vs. </a:t>
            </a:r>
            <a:br>
              <a:rPr lang="en-US" dirty="0"/>
            </a:br>
            <a:r>
              <a:rPr lang="en-US" dirty="0" err="1"/>
              <a:t>tanh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depth 4</a:t>
            </a:r>
            <a:r>
              <a:rPr lang="en-US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Linear with a cutoff at zero</a:t>
            </a:r>
          </a:p>
          <a:p>
            <a:endParaRPr lang="en-US" sz="2400" dirty="0"/>
          </a:p>
          <a:p>
            <a:r>
              <a:rPr lang="en-US" sz="2400" dirty="0"/>
              <a:t>(Implementation: clip the gradient when you pass zero)</a:t>
            </a:r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/>
              <a:t>A new change: modifying the nonlinearity</a:t>
            </a:r>
          </a:p>
          <a:p>
            <a:pPr lvl="1"/>
            <a:r>
              <a:rPr lang="en-US" dirty="0" err="1"/>
              <a:t>reLU</a:t>
            </a:r>
            <a:r>
              <a:rPr lang="en-US" dirty="0"/>
              <a:t> often used in vision tasks</a:t>
            </a:r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Alternate 2: rectified linear unit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Soft version: log(</a:t>
            </a:r>
            <a:r>
              <a:rPr lang="en-US" sz="2400" dirty="0" err="1"/>
              <a:t>exp</a:t>
            </a:r>
            <a:r>
              <a:rPr lang="en-US" sz="2400" dirty="0"/>
              <a:t>(x)+1)</a:t>
            </a:r>
          </a:p>
          <a:p>
            <a:endParaRPr lang="en-US" sz="2400" dirty="0"/>
          </a:p>
          <a:p>
            <a:r>
              <a:rPr lang="en-US" sz="2400" dirty="0"/>
              <a:t>Doesn’t saturate (at one end)</a:t>
            </a:r>
          </a:p>
          <a:p>
            <a:r>
              <a:rPr lang="en-US" sz="2400" dirty="0" err="1"/>
              <a:t>Sparsifies</a:t>
            </a:r>
            <a:r>
              <a:rPr lang="en-US" sz="2400" dirty="0"/>
              <a:t> outputs</a:t>
            </a:r>
          </a:p>
          <a:p>
            <a:r>
              <a:rPr lang="en-US" sz="2400" dirty="0"/>
              <a:t>Helps with vanishing gradient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 for NNs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Regression:</a:t>
            </a:r>
          </a:p>
          <a:p>
            <a:pPr lvl="1"/>
            <a:r>
              <a:rPr lang="en-US" dirty="0"/>
              <a:t>Use the same objective as Linear Regression</a:t>
            </a:r>
          </a:p>
          <a:p>
            <a:pPr lvl="1"/>
            <a:r>
              <a:rPr lang="en-US" dirty="0"/>
              <a:t>Quadratic loss (i.e. mean squared error)</a:t>
            </a:r>
          </a:p>
          <a:p>
            <a:r>
              <a:rPr lang="en-US" dirty="0"/>
              <a:t>Classification:</a:t>
            </a:r>
          </a:p>
          <a:p>
            <a:pPr lvl="1"/>
            <a:r>
              <a:rPr lang="en-US" dirty="0"/>
              <a:t>Use the same objective as Logistic Regression</a:t>
            </a:r>
          </a:p>
          <a:p>
            <a:pPr lvl="1"/>
            <a:r>
              <a:rPr lang="en-US" dirty="0"/>
              <a:t>Cross-entropy (i.e. negative log likelihood)</a:t>
            </a:r>
          </a:p>
          <a:p>
            <a:pPr lvl="1"/>
            <a:r>
              <a:rPr lang="en-US" dirty="0"/>
              <a:t>This requires probabilities, so we add an additional “</a:t>
            </a:r>
            <a:r>
              <a:rPr lang="en-US" dirty="0" err="1"/>
              <a:t>softmax</a:t>
            </a:r>
            <a:r>
              <a:rPr lang="en-US" dirty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48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Because a lot of money is invested in it…</a:t>
            </a:r>
          </a:p>
          <a:p>
            <a:pPr lvl="1"/>
            <a:r>
              <a:rPr lang="en-US" dirty="0" err="1"/>
              <a:t>DeepMind</a:t>
            </a:r>
            <a:r>
              <a:rPr lang="en-US" dirty="0"/>
              <a:t>:  Acquired by Google for </a:t>
            </a:r>
            <a:r>
              <a:rPr lang="en-US" b="1" dirty="0"/>
              <a:t>$400 million</a:t>
            </a:r>
          </a:p>
          <a:p>
            <a:pPr lvl="1"/>
            <a:r>
              <a:rPr lang="en-US" dirty="0" err="1"/>
              <a:t>DNNResearch</a:t>
            </a:r>
            <a:r>
              <a:rPr lang="en-US" dirty="0"/>
              <a:t>:  </a:t>
            </a:r>
            <a:r>
              <a:rPr lang="en-US" b="1" dirty="0"/>
              <a:t>Three person startup </a:t>
            </a:r>
            <a:r>
              <a:rPr lang="en-US" dirty="0"/>
              <a:t>(including Geoff Hinton) acquired by Google for unknown price tag</a:t>
            </a:r>
          </a:p>
          <a:p>
            <a:pPr lvl="1"/>
            <a:r>
              <a:rPr lang="en-US" dirty="0" err="1"/>
              <a:t>Enlitic</a:t>
            </a:r>
            <a:r>
              <a:rPr lang="en-US" dirty="0"/>
              <a:t>, Ersatz, </a:t>
            </a:r>
            <a:r>
              <a:rPr lang="en-US" dirty="0" err="1"/>
              <a:t>MetaMind</a:t>
            </a:r>
            <a:r>
              <a:rPr lang="en-US" dirty="0"/>
              <a:t>, </a:t>
            </a:r>
            <a:r>
              <a:rPr lang="en-US" dirty="0" err="1"/>
              <a:t>Nervana</a:t>
            </a:r>
            <a:r>
              <a:rPr lang="en-US" dirty="0"/>
              <a:t>, Skylab: </a:t>
            </a:r>
            <a:br>
              <a:rPr lang="en-US" dirty="0"/>
            </a:br>
            <a:r>
              <a:rPr lang="en-US" dirty="0"/>
              <a:t>Deep Learning startups commanding </a:t>
            </a:r>
            <a:r>
              <a:rPr lang="en-US" b="1" dirty="0"/>
              <a:t>millions of VC dollars</a:t>
            </a:r>
          </a:p>
          <a:p>
            <a:r>
              <a:rPr lang="en-US" dirty="0"/>
              <a:t>Because it made the </a:t>
            </a:r>
            <a:r>
              <a:rPr lang="en-US" b="1" dirty="0"/>
              <a:t>front page </a:t>
            </a:r>
            <a:r>
              <a:rPr lang="en-US" dirty="0"/>
              <a:t>of the New York Times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Multi-Class Output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: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Cross-entropy vs. Quadratic loss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 Functions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b="1" dirty="0"/>
              <a:t>Matching Quiz:</a:t>
            </a:r>
            <a:r>
              <a:rPr lang="en-US" dirty="0"/>
              <a:t> Suppose you are given a neural net with a single output, y, and one hidden layer.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/>
                        <a:t>1) Minimizing sum of squared errors…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/>
                        <a:t>2) Minimizing sum of squared errors plus squared</a:t>
                      </a:r>
                      <a:r>
                        <a:rPr lang="en-US" baseline="0" dirty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3) Minimizing</a:t>
                      </a:r>
                      <a:r>
                        <a:rPr lang="en-US" baseline="0" dirty="0"/>
                        <a:t> cross-entropy…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/>
                        <a:t>4) Minimizing hinge</a:t>
                      </a:r>
                      <a:r>
                        <a:rPr lang="en-US" baseline="0" dirty="0"/>
                        <a:t> loss…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/>
                        <a:t>5) …MLE estimates of weights assuming target</a:t>
                      </a:r>
                      <a:r>
                        <a:rPr lang="en-US" b="0" baseline="0" dirty="0"/>
                        <a:t> </a:t>
                      </a:r>
                      <a:r>
                        <a:rPr lang="en-US" b="0" dirty="0"/>
                        <a:t>follows a Bernoulli with parameter </a:t>
                      </a:r>
                      <a:r>
                        <a:rPr lang="en-US" b="0" baseline="0" dirty="0"/>
                        <a:t>given by the output value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/>
                        <a:t>6) …MAP estimates of</a:t>
                      </a:r>
                      <a:r>
                        <a:rPr lang="en-US" baseline="0" dirty="0"/>
                        <a:t> weights</a:t>
                      </a:r>
                      <a:r>
                        <a:rPr lang="en-US" dirty="0"/>
                        <a:t> assuming weight priors are zero mean Gaussian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/>
                        <a:t>7) …estimates with a large</a:t>
                      </a:r>
                      <a:r>
                        <a:rPr lang="en-US" baseline="0" dirty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8) …MLE estimates of weights assuming zero mean Gaussian noise on the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</a:p>
          <a:p>
            <a:pPr marL="514350" indent="-514350">
              <a:buAutoNum type="alpha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Question 1:</a:t>
            </a:r>
            <a:br>
              <a:rPr lang="en-US" b="1" dirty="0"/>
            </a:br>
            <a:r>
              <a:rPr lang="en-US" dirty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/>
              <a:t>Question 2:</a:t>
            </a:r>
            <a:br>
              <a:rPr lang="en-US" b="1" dirty="0"/>
            </a:br>
            <a:r>
              <a:rPr lang="en-US" dirty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/>
              <a:t>Backpropagation</a:t>
            </a:r>
            <a:r>
              <a:rPr lang="en-US" sz="2200" dirty="0"/>
              <a:t> is just repeated application of the </a:t>
            </a:r>
            <a:r>
              <a:rPr lang="en-US" sz="2200" b="1" dirty="0"/>
              <a:t>chain rule </a:t>
            </a:r>
            <a:r>
              <a:rPr lang="en-US" sz="2200" dirty="0"/>
              <a:t>from Calculus 101.</a:t>
            </a:r>
          </a:p>
        </p:txBody>
      </p:sp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Deep learning: </a:t>
            </a:r>
          </a:p>
          <a:p>
            <a:pPr lvl="1"/>
            <a:r>
              <a:rPr lang="en-US" dirty="0"/>
              <a:t>Has won numerous pattern recognition competitions</a:t>
            </a:r>
          </a:p>
          <a:p>
            <a:pPr lvl="1"/>
            <a:r>
              <a:rPr lang="en-US" dirty="0"/>
              <a:t>Does so with minimal feature engineering (now architecture engineering!)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1960s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1980s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1990s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2006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2016</a:t>
              </a:r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 Form of models hasn’t changed much, </a:t>
            </a:r>
            <a:br>
              <a:rPr lang="en-US" dirty="0"/>
            </a:br>
            <a:r>
              <a:rPr lang="en-US" dirty="0"/>
              <a:t>but lots of new tricks…</a:t>
            </a:r>
          </a:p>
          <a:p>
            <a:pPr lvl="1"/>
            <a:r>
              <a:rPr lang="en-US" dirty="0"/>
              <a:t>More hidden units</a:t>
            </a:r>
          </a:p>
          <a:p>
            <a:pPr lvl="1"/>
            <a:r>
              <a:rPr lang="en-US" dirty="0"/>
              <a:t>Better (online) optimization</a:t>
            </a:r>
          </a:p>
          <a:p>
            <a:pPr lvl="1"/>
            <a:r>
              <a:rPr lang="en-US" dirty="0"/>
              <a:t>New nonlinear functions (</a:t>
            </a:r>
            <a:r>
              <a:rPr lang="en-US" dirty="0" err="1"/>
              <a:t>ReLUs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Faster computers (CPUs and GPUs)</a:t>
            </a:r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>
                  <a:latin typeface="Arial"/>
                  <a:cs typeface="Arial"/>
                </a:rPr>
                <a:t>θ</a:t>
              </a:r>
              <a:r>
                <a:rPr lang="en-US" sz="1300" baseline="-25000" dirty="0" err="1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1:</a:t>
            </a:r>
          </a:p>
          <a:p>
            <a:r>
              <a:rPr lang="en-US" b="1" dirty="0"/>
              <a:t>Logistic Regression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 </a:t>
            </a:r>
            <a:r>
              <a:rPr lang="en-US" sz="2200" dirty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Chain Rule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store (a) the quantity computed in the forward pass and (b) the </a:t>
            </a:r>
            <a:r>
              <a:rPr lang="en-US" sz="2200" b="1" dirty="0"/>
              <a:t>partial derivative</a:t>
            </a:r>
            <a:r>
              <a:rPr lang="en-US" sz="2200" b="1" dirty="0">
                <a:solidFill>
                  <a:schemeClr val="accent4"/>
                </a:solidFill>
              </a:rPr>
              <a:t>s</a:t>
            </a:r>
            <a:r>
              <a:rPr lang="en-US" sz="2200" b="1" dirty="0"/>
              <a:t> </a:t>
            </a:r>
            <a:r>
              <a:rPr lang="en-US" sz="2200" dirty="0"/>
              <a:t>of the goal </a:t>
            </a:r>
            <a:r>
              <a:rPr lang="en-US" sz="2200" dirty="0">
                <a:solidFill>
                  <a:srgbClr val="8064A2"/>
                </a:solidFill>
              </a:rPr>
              <a:t>with respect to 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Initialize</a:t>
            </a:r>
            <a:r>
              <a:rPr lang="en-US" sz="2200" dirty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Case 2:</a:t>
            </a:r>
          </a:p>
          <a:p>
            <a:r>
              <a:rPr lang="en-US" b="1" dirty="0"/>
              <a:t>Neural Network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1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2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3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4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Module 5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Face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Not a face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Linear regression, Logistic regression, Neural Network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Examples</a:t>
            </a:r>
            <a:r>
              <a:rPr lang="en-US" dirty="0"/>
              <a:t>: Mean-squared error, Cross Entropy</a:t>
            </a:r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Neural Networks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 a way of learning features</a:t>
            </a:r>
          </a:p>
          <a:p>
            <a:pPr marL="914400" lvl="1" indent="-514350"/>
            <a:r>
              <a:rPr lang="en-US" dirty="0"/>
              <a:t>are highly nonlinear prediction functions</a:t>
            </a:r>
          </a:p>
          <a:p>
            <a:pPr marL="914400" lvl="1" indent="-514350"/>
            <a:r>
              <a:rPr lang="en-US" dirty="0"/>
              <a:t>(can be) a highly parallel network of logistic regression classifiers</a:t>
            </a:r>
          </a:p>
          <a:p>
            <a:pPr marL="914400" lvl="1" indent="-514350"/>
            <a:r>
              <a:rPr lang="en-US" dirty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/>
              <a:t>Backpropagation</a:t>
            </a:r>
            <a:r>
              <a:rPr lang="en-US" dirty="0"/>
              <a:t>…</a:t>
            </a:r>
          </a:p>
          <a:p>
            <a:pPr marL="914400" lvl="1" indent="-514350"/>
            <a:r>
              <a:rPr lang="en-US" dirty="0"/>
              <a:t>provides an efficient way to compute gradients</a:t>
            </a:r>
          </a:p>
          <a:p>
            <a:pPr marL="914400" lvl="1" indent="-514350"/>
            <a:r>
              <a:rPr lang="en-US" dirty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Recipe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Given training data: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 Define goal: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2. Choose each of these:</a:t>
            </a:r>
          </a:p>
          <a:p>
            <a:pPr lvl="1"/>
            <a:r>
              <a:rPr lang="en-US" dirty="0"/>
              <a:t>Decision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Loss function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/>
              <a:t>(take small steps opposite the gradient)</a:t>
            </a:r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/>
              <a:t>Gradients</a:t>
            </a:r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/>
              <a:t>Backpropagation</a:t>
            </a:r>
            <a:r>
              <a:rPr lang="en-US" dirty="0"/>
              <a:t> can compute this gradient! </a:t>
            </a:r>
          </a:p>
          <a:p>
            <a:pPr marL="0" indent="0">
              <a:buNone/>
            </a:pPr>
            <a:r>
              <a:rPr lang="en-US" dirty="0"/>
              <a:t>And 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automatic differentiation that 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60342</TotalTime>
  <Words>2611</Words>
  <Application>Microsoft Macintosh PowerPoint</Application>
  <PresentationFormat>On-screen Show (4:3)</PresentationFormat>
  <Paragraphs>1052</Paragraphs>
  <Slides>70</Slides>
  <Notes>35</Notes>
  <HiddenSlides>1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70</vt:i4>
      </vt:variant>
    </vt:vector>
  </HeadingPairs>
  <TitlesOfParts>
    <vt:vector size="89" baseType="lpstr">
      <vt:lpstr>Arial</vt:lpstr>
      <vt:lpstr>Arial Black</vt:lpstr>
      <vt:lpstr>Book Antiqua</vt:lpstr>
      <vt:lpstr>Calibri</vt:lpstr>
      <vt:lpstr>Candara</vt:lpstr>
      <vt:lpstr>Helvetica Neue Bold Condensed</vt:lpstr>
      <vt:lpstr>Lucida Sans</vt:lpstr>
      <vt:lpstr>News Gothic MT</vt:lpstr>
      <vt:lpstr>Symbol</vt:lpstr>
      <vt:lpstr>Tahoma</vt:lpstr>
      <vt:lpstr>Times New Roman</vt:lpstr>
      <vt:lpstr>Wingdings</vt:lpstr>
      <vt:lpstr>Office Theme</vt:lpstr>
      <vt:lpstr>Network</vt:lpstr>
      <vt:lpstr>Contemporary Portrait</vt:lpstr>
      <vt:lpstr>1_Office Theme</vt:lpstr>
      <vt:lpstr>2_Office Theme</vt:lpstr>
      <vt:lpstr>Picture</vt:lpstr>
      <vt:lpstr>Equation</vt:lpstr>
      <vt:lpstr>Introduction to Neural Networks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Terminology Mappings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Khalil, Elias B</cp:lastModifiedBy>
  <cp:revision>2595</cp:revision>
  <dcterms:created xsi:type="dcterms:W3CDTF">2014-04-15T19:33:39Z</dcterms:created>
  <dcterms:modified xsi:type="dcterms:W3CDTF">2019-08-21T17:00:09Z</dcterms:modified>
</cp:coreProperties>
</file>